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66" r:id="rId3"/>
    <p:sldId id="282" r:id="rId4"/>
    <p:sldId id="269" r:id="rId5"/>
    <p:sldId id="281" r:id="rId6"/>
    <p:sldId id="287" r:id="rId7"/>
    <p:sldId id="288" r:id="rId8"/>
    <p:sldId id="289" r:id="rId9"/>
    <p:sldId id="303" r:id="rId10"/>
    <p:sldId id="290" r:id="rId11"/>
    <p:sldId id="291" r:id="rId12"/>
    <p:sldId id="292" r:id="rId13"/>
    <p:sldId id="276" r:id="rId14"/>
    <p:sldId id="273" r:id="rId15"/>
    <p:sldId id="280" r:id="rId16"/>
    <p:sldId id="301" r:id="rId17"/>
    <p:sldId id="294" r:id="rId18"/>
    <p:sldId id="293" r:id="rId19"/>
    <p:sldId id="295" r:id="rId20"/>
    <p:sldId id="297" r:id="rId21"/>
    <p:sldId id="29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E46C0A"/>
    <a:srgbClr val="632523"/>
    <a:srgbClr val="984807"/>
    <a:srgbClr val="FFFF00"/>
    <a:srgbClr val="C22CB7"/>
    <a:srgbClr val="254061"/>
    <a:srgbClr val="FF0000"/>
    <a:srgbClr val="31859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>
      <p:cViewPr varScale="1">
        <p:scale>
          <a:sx n="74" d="100"/>
          <a:sy n="74" d="100"/>
        </p:scale>
        <p:origin x="72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A673-45C5-464D-8F0D-05D3399073C1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98C5-65B2-4CD4-8027-878458639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53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A673-45C5-464D-8F0D-05D3399073C1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98C5-65B2-4CD4-8027-878458639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0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A673-45C5-464D-8F0D-05D3399073C1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98C5-65B2-4CD4-8027-878458639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48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A673-45C5-464D-8F0D-05D3399073C1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98C5-65B2-4CD4-8027-878458639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43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A673-45C5-464D-8F0D-05D3399073C1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98C5-65B2-4CD4-8027-878458639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55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A673-45C5-464D-8F0D-05D3399073C1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98C5-65B2-4CD4-8027-878458639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10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A673-45C5-464D-8F0D-05D3399073C1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98C5-65B2-4CD4-8027-878458639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16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A673-45C5-464D-8F0D-05D3399073C1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98C5-65B2-4CD4-8027-878458639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26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A673-45C5-464D-8F0D-05D3399073C1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98C5-65B2-4CD4-8027-878458639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26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A673-45C5-464D-8F0D-05D3399073C1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98C5-65B2-4CD4-8027-878458639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6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A673-45C5-464D-8F0D-05D3399073C1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698C5-65B2-4CD4-8027-878458639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9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DA673-45C5-464D-8F0D-05D3399073C1}" type="datetimeFigureOut">
              <a:rPr lang="en-US" smtClean="0"/>
              <a:t>10/7/2017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698C5-65B2-4CD4-8027-878458639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1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24.png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2750"/>
            <a:ext cx="9144793" cy="6931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425994">
            <a:off x="1249602" y="1348627"/>
            <a:ext cx="2209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 smtClean="0">
                <a:solidFill>
                  <a:srgbClr val="FFFF00"/>
                </a:solidFill>
                <a:latin typeface="Shonar Bangla" panose="020B0502040204020203" pitchFamily="34" charset="0"/>
                <a:cs typeface="Shonar Bangla" panose="020B0502040204020203" pitchFamily="34" charset="0"/>
              </a:rPr>
              <a:t>স্বা</a:t>
            </a:r>
            <a:endParaRPr lang="en-US" sz="11500" dirty="0">
              <a:solidFill>
                <a:srgbClr val="FFFF00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3886200"/>
            <a:ext cx="1447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1500" dirty="0" smtClean="0">
                <a:solidFill>
                  <a:srgbClr val="00B050"/>
                </a:solidFill>
                <a:latin typeface="Shonar Bangla" panose="020B0502040204020203" pitchFamily="34" charset="0"/>
                <a:cs typeface="Shonar Bangla" panose="020B0502040204020203" pitchFamily="34" charset="0"/>
              </a:rPr>
              <a:t>গ</a:t>
            </a:r>
            <a:endParaRPr lang="en-US" sz="11500" dirty="0">
              <a:solidFill>
                <a:srgbClr val="00B050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117695">
            <a:off x="5239971" y="3578786"/>
            <a:ext cx="1143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1500" dirty="0">
                <a:solidFill>
                  <a:srgbClr val="FF0000"/>
                </a:solidFill>
                <a:latin typeface="Shonar Bangla" panose="020B0502040204020203" pitchFamily="34" charset="0"/>
                <a:cs typeface="Shonar Bangla" panose="020B0502040204020203" pitchFamily="34" charset="0"/>
              </a:rPr>
              <a:t>ত</a:t>
            </a:r>
            <a:endParaRPr lang="en-US" sz="11500" dirty="0">
              <a:solidFill>
                <a:srgbClr val="FF0000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435453">
            <a:off x="7243336" y="3906177"/>
            <a:ext cx="137179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1500" dirty="0" smtClean="0">
                <a:solidFill>
                  <a:srgbClr val="00B0F0"/>
                </a:solidFill>
                <a:latin typeface="Shonar Bangla" panose="020B0502040204020203" pitchFamily="34" charset="0"/>
                <a:cs typeface="Shonar Bangla" panose="020B0502040204020203" pitchFamily="34" charset="0"/>
              </a:rPr>
              <a:t>ম</a:t>
            </a:r>
            <a:endParaRPr lang="en-US" sz="11500" dirty="0">
              <a:solidFill>
                <a:srgbClr val="00B0F0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2838587" y="1773689"/>
            <a:ext cx="3531028" cy="2209800"/>
          </a:xfrm>
          <a:prstGeom prst="rect">
            <a:avLst/>
          </a:prstGeom>
          <a:solidFill>
            <a:srgbClr val="FFFF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2180907" y="2518976"/>
            <a:ext cx="3537467" cy="2151956"/>
          </a:xfrm>
          <a:prstGeom prst="rect">
            <a:avLst/>
          </a:prstGeom>
          <a:solidFill>
            <a:srgbClr val="FFFF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/>
          <p:cNvSpPr/>
          <p:nvPr/>
        </p:nvSpPr>
        <p:spPr>
          <a:xfrm rot="10800000">
            <a:off x="2209800" y="3953118"/>
            <a:ext cx="4182490" cy="724335"/>
          </a:xfrm>
          <a:prstGeom prst="parallelogram">
            <a:avLst>
              <a:gd name="adj" fmla="val 89226"/>
            </a:avLst>
          </a:prstGeom>
          <a:solidFill>
            <a:srgbClr val="00B0F0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/>
          <p:cNvSpPr/>
          <p:nvPr/>
        </p:nvSpPr>
        <p:spPr>
          <a:xfrm rot="10800000">
            <a:off x="2175455" y="1779643"/>
            <a:ext cx="4242019" cy="731804"/>
          </a:xfrm>
          <a:prstGeom prst="parallelogram">
            <a:avLst>
              <a:gd name="adj" fmla="val 90917"/>
            </a:avLst>
          </a:prstGeom>
          <a:solidFill>
            <a:srgbClr val="00B0F0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/>
          <p:cNvSpPr/>
          <p:nvPr/>
        </p:nvSpPr>
        <p:spPr>
          <a:xfrm rot="16200000" flipV="1">
            <a:off x="1040612" y="2917687"/>
            <a:ext cx="2974319" cy="686320"/>
          </a:xfrm>
          <a:prstGeom prst="parallelogram">
            <a:avLst>
              <a:gd name="adj" fmla="val 113158"/>
            </a:avLst>
          </a:prstGeom>
          <a:solidFill>
            <a:srgbClr val="C00000">
              <a:alpha val="52549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 rot="16200000" flipV="1">
            <a:off x="4632316" y="2879485"/>
            <a:ext cx="2890956" cy="679363"/>
          </a:xfrm>
          <a:prstGeom prst="parallelogram">
            <a:avLst>
              <a:gd name="adj" fmla="val 105307"/>
            </a:avLst>
          </a:prstGeom>
          <a:solidFill>
            <a:srgbClr val="C00000">
              <a:alpha val="5254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810000" y="4652670"/>
            <a:ext cx="600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</a:t>
            </a:r>
            <a:endParaRPr lang="en-US" sz="3200" dirty="0"/>
          </a:p>
        </p:txBody>
      </p:sp>
      <p:sp>
        <p:nvSpPr>
          <p:cNvPr id="31" name="TextBox 30"/>
          <p:cNvSpPr txBox="1"/>
          <p:nvPr/>
        </p:nvSpPr>
        <p:spPr>
          <a:xfrm>
            <a:off x="6115715" y="4129450"/>
            <a:ext cx="1029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6392290" y="2675607"/>
            <a:ext cx="516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2268404" y="424398"/>
            <a:ext cx="4876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সমগ্রতলের</a:t>
            </a:r>
            <a:r>
              <a:rPr lang="en-US" sz="32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 </a:t>
            </a:r>
            <a:r>
              <a:rPr lang="en-US" sz="32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বা</a:t>
            </a:r>
            <a:r>
              <a:rPr lang="en-US" sz="32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2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পৃষ্ঠতলের</a:t>
            </a:r>
            <a:r>
              <a:rPr lang="en-US" sz="32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2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ক্ষেত্রফল</a:t>
            </a:r>
            <a:endParaRPr lang="en-US" sz="32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454" y="1314999"/>
            <a:ext cx="5394532" cy="37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76200"/>
            <a:ext cx="3581400" cy="2438400"/>
            <a:chOff x="2057400" y="1675676"/>
            <a:chExt cx="3886200" cy="2590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5057" y="1865241"/>
              <a:ext cx="3121344" cy="221167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7400" y="1675676"/>
              <a:ext cx="3886200" cy="2590800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2400300" y="3352800"/>
            <a:ext cx="2362200" cy="1447800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4759951" y="3352800"/>
            <a:ext cx="990063" cy="1447800"/>
          </a:xfrm>
          <a:prstGeom prst="rect">
            <a:avLst/>
          </a:prstGeom>
          <a:solidFill>
            <a:srgbClr val="C00000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50014" y="3352800"/>
            <a:ext cx="2362200" cy="1447800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50014" y="4800600"/>
            <a:ext cx="2362200" cy="990063"/>
          </a:xfrm>
          <a:prstGeom prst="rect">
            <a:avLst/>
          </a:prstGeom>
          <a:solidFill>
            <a:srgbClr val="00B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50014" y="2342818"/>
            <a:ext cx="2362200" cy="990063"/>
          </a:xfrm>
          <a:prstGeom prst="rect">
            <a:avLst/>
          </a:prstGeom>
          <a:solidFill>
            <a:srgbClr val="00B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1389912" y="3352800"/>
            <a:ext cx="990063" cy="1447800"/>
          </a:xfrm>
          <a:prstGeom prst="rect">
            <a:avLst/>
          </a:prstGeom>
          <a:solidFill>
            <a:srgbClr val="C00000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19200" y="2187741"/>
            <a:ext cx="665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80402" y="1819598"/>
            <a:ext cx="447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04142" y="744719"/>
            <a:ext cx="408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1800" y="1785727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104142" y="2837849"/>
            <a:ext cx="760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8072839" y="3703156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1064601" y="3784312"/>
            <a:ext cx="65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1762289" y="291647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4987274" y="2926602"/>
            <a:ext cx="496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8105505" y="2545461"/>
            <a:ext cx="376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8118214" y="5003243"/>
            <a:ext cx="312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6568157" y="2621038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ab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6591159" y="3756747"/>
            <a:ext cx="739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ac</a:t>
            </a:r>
            <a:endParaRPr lang="en-US" sz="3200" dirty="0"/>
          </a:p>
        </p:txBody>
      </p:sp>
      <p:sp>
        <p:nvSpPr>
          <p:cNvPr id="27" name="TextBox 26"/>
          <p:cNvSpPr txBox="1"/>
          <p:nvPr/>
        </p:nvSpPr>
        <p:spPr>
          <a:xfrm>
            <a:off x="6649282" y="4970504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ab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3152137" y="3784312"/>
            <a:ext cx="802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ac</a:t>
            </a:r>
            <a:endParaRPr lang="en-US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1558485" y="3815090"/>
            <a:ext cx="933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bc</a:t>
            </a:r>
            <a:endParaRPr lang="en-US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4886221" y="3784311"/>
            <a:ext cx="96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bc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864927" y="381000"/>
            <a:ext cx="367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পৃষ্ঠতলের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ক্ষেত্রফল</a:t>
            </a:r>
            <a:endParaRPr lang="en-US" sz="36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4329" y="4970504"/>
            <a:ext cx="5200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পৃষ্ঠতলের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4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ক্ষেত্রফল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= </a:t>
            </a:r>
            <a:r>
              <a:rPr lang="en-US" sz="2400" dirty="0" err="1" smtClean="0">
                <a:cs typeface="Times New Roman" panose="02020603050405020304" pitchFamily="18" charset="0"/>
              </a:rPr>
              <a:t>bc+ac+bc+ab+ac+ab</a:t>
            </a:r>
            <a:endParaRPr lang="en-US" sz="2400" dirty="0" smtClean="0">
              <a:cs typeface="Times New Roman" panose="02020603050405020304" pitchFamily="18" charset="0"/>
            </a:endParaRPr>
          </a:p>
          <a:p>
            <a:r>
              <a:rPr lang="en-US" sz="2400" dirty="0">
                <a:latin typeface="Shonar Bangla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Shonar Bangla" panose="020B0502040204020203" pitchFamily="34" charset="0"/>
                <a:cs typeface="Times New Roman" panose="02020603050405020304" pitchFamily="18" charset="0"/>
              </a:rPr>
              <a:t>                          =</a:t>
            </a:r>
            <a:r>
              <a:rPr lang="en-US" sz="2400" dirty="0" smtClean="0">
                <a:cs typeface="Times New Roman" panose="02020603050405020304" pitchFamily="18" charset="0"/>
              </a:rPr>
              <a:t>2ab+2bc+2ac</a:t>
            </a:r>
          </a:p>
          <a:p>
            <a:r>
              <a:rPr lang="en-US" sz="2400" dirty="0">
                <a:latin typeface="Shonar Bangla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Shonar Bangla" panose="020B0502040204020203" pitchFamily="34" charset="0"/>
                <a:cs typeface="Times New Roman" panose="02020603050405020304" pitchFamily="18" charset="0"/>
              </a:rPr>
              <a:t>                          =</a:t>
            </a:r>
            <a:r>
              <a:rPr lang="en-US" sz="2400" dirty="0" smtClean="0">
                <a:cs typeface="Times New Roman" panose="02020603050405020304" pitchFamily="18" charset="0"/>
              </a:rPr>
              <a:t>2(</a:t>
            </a:r>
            <a:r>
              <a:rPr lang="en-US" sz="2400" dirty="0" err="1" smtClean="0">
                <a:cs typeface="Times New Roman" panose="02020603050405020304" pitchFamily="18" charset="0"/>
              </a:rPr>
              <a:t>ab+bc+ac</a:t>
            </a:r>
            <a:r>
              <a:rPr lang="en-US" sz="2400" dirty="0" smtClean="0">
                <a:cs typeface="Times New Roman" panose="02020603050405020304" pitchFamily="18" charset="0"/>
              </a:rPr>
              <a:t>)</a:t>
            </a:r>
            <a:endParaRPr lang="en-US" sz="24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59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52400"/>
            <a:ext cx="9182100" cy="7010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9200"/>
            <a:ext cx="1799417" cy="27589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4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76200"/>
            <a:ext cx="1883470" cy="13512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0" y="1392081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জোড়ায় কাজ</a:t>
            </a:r>
            <a:endParaRPr lang="en-US" sz="32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4144000"/>
            <a:ext cx="708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চিত্রে কাঠের টুকরাটির দৈর্ঘ্য প্রস্থের দ্বিগুন এবং প্রস্থ উচ্চতার সমান ।</a:t>
            </a:r>
          </a:p>
          <a:p>
            <a:r>
              <a:rPr lang="bn-BD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উচ্চতা সেমি হলে কাঠের টুকরাটির পৃষ্ঠতলের ক্ষেত্রফল নির্ণয় করো ।</a:t>
            </a:r>
            <a:endParaRPr lang="en-US" sz="28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6169" y="2595936"/>
            <a:ext cx="1400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h= 20 cm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781800" y="762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সময়ঃ ৭ মিনিট</a:t>
            </a:r>
            <a:endParaRPr lang="en-US" sz="24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81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1972" y="990600"/>
            <a:ext cx="65241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3600" dirty="0" smtClean="0">
              <a:latin typeface="Shonar Bangla" panose="020B0502040204020203" pitchFamily="34" charset="0"/>
              <a:cs typeface="Shonar Bangla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ঘনবস্তু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বলতে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কী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বোঝায়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আয়তাকার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ঘনবস্তু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বলতে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কী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বোঝায়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আয়তাকার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ঘনবস্তুর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তল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কয়টি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ঘনবস্তুর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বিপরীত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তলগুলোর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মধ্যে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সম্পর্ক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কী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?</a:t>
            </a:r>
          </a:p>
          <a:p>
            <a:pPr>
              <a:lnSpc>
                <a:spcPct val="150000"/>
              </a:lnSpc>
            </a:pPr>
            <a:endParaRPr lang="en-US" sz="36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78" y="4549"/>
            <a:ext cx="9144000" cy="6934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40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931" y="381000"/>
            <a:ext cx="5468586" cy="37676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4849" y="5064633"/>
            <a:ext cx="3142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551840" y="875700"/>
            <a:ext cx="4255584" cy="2871107"/>
          </a:xfrm>
          <a:prstGeom prst="line">
            <a:avLst/>
          </a:prstGeom>
          <a:ln w="57150">
            <a:solidFill>
              <a:srgbClr val="FF0000">
                <a:alpha val="5215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70442" y="4724431"/>
            <a:ext cx="6698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এসো আমরা 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AH 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কর্ণের দৈর্ঘ্য নির্ণয় করি ।</a:t>
            </a:r>
            <a:endParaRPr lang="en-US" sz="24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16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663" y="3066256"/>
            <a:ext cx="4084674" cy="7254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517" y="3066256"/>
            <a:ext cx="4206605" cy="725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3593652"/>
            <a:ext cx="426757" cy="188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914400"/>
            <a:ext cx="4419599" cy="2971800"/>
          </a:xfrm>
          <a:prstGeom prst="rect">
            <a:avLst/>
          </a:prstGeom>
        </p:spPr>
      </p:pic>
      <p:sp>
        <p:nvSpPr>
          <p:cNvPr id="14" name="Isosceles Triangle 13"/>
          <p:cNvSpPr/>
          <p:nvPr/>
        </p:nvSpPr>
        <p:spPr>
          <a:xfrm rot="8839964">
            <a:off x="2478644" y="2241159"/>
            <a:ext cx="5020126" cy="1750804"/>
          </a:xfrm>
          <a:prstGeom prst="triangle">
            <a:avLst>
              <a:gd name="adj" fmla="val 22667"/>
            </a:avLst>
          </a:prstGeom>
          <a:solidFill>
            <a:srgbClr val="FFFF00">
              <a:alpha val="4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6212421" y="2685564"/>
            <a:ext cx="401916" cy="457200"/>
            <a:chOff x="6227206" y="2743200"/>
            <a:chExt cx="401916" cy="457200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6227206" y="2743200"/>
              <a:ext cx="401916" cy="284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227206" y="2771648"/>
              <a:ext cx="21194" cy="4287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968862" y="3486568"/>
            <a:ext cx="788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852178" y="3688148"/>
            <a:ext cx="762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705599" y="2928388"/>
            <a:ext cx="609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086905" y="2617432"/>
            <a:ext cx="380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457200"/>
            <a:ext cx="571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968862" y="1447800"/>
            <a:ext cx="453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5958867" y="1447800"/>
            <a:ext cx="548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629122" y="718810"/>
            <a:ext cx="457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</a:t>
            </a:r>
            <a:endParaRPr lang="en-US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417966" y="989487"/>
            <a:ext cx="4211156" cy="2707728"/>
          </a:xfrm>
          <a:prstGeom prst="line">
            <a:avLst/>
          </a:prstGeom>
          <a:ln w="38100">
            <a:solidFill>
              <a:srgbClr val="FF0000">
                <a:alpha val="56078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43000" y="4009788"/>
                <a:ext cx="69342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bn-BD" sz="2400" dirty="0" smtClean="0">
                    <a:latin typeface="Shonar Bangla" panose="020B0502040204020203" pitchFamily="34" charset="0"/>
                    <a:cs typeface="Shonar Bangla" panose="020B0502040204020203" pitchFamily="34" charset="0"/>
                  </a:rPr>
                  <a:t>কর্ণ </a:t>
                </a:r>
                <a:r>
                  <a:rPr lang="en-US" sz="2400" dirty="0" smtClean="0">
                    <a:latin typeface="Shonar Bangla" panose="020B0502040204020203" pitchFamily="34" charset="0"/>
                    <a:cs typeface="Shonar Bangla" panose="020B0502040204020203" pitchFamily="34" charset="0"/>
                  </a:rPr>
                  <a:t>AH </a:t>
                </a:r>
                <a:r>
                  <a:rPr lang="bn-BD" sz="2400" dirty="0" smtClean="0">
                    <a:latin typeface="Shonar Bangla" panose="020B0502040204020203" pitchFamily="34" charset="0"/>
                    <a:cs typeface="Shonar Bangla" panose="020B0502040204020203" pitchFamily="34" charset="0"/>
                  </a:rPr>
                  <a:t>এর দৈর্ঘ্য নির্ণয় করার জন্য কোন সমকোণী ত্রিভুজের প্রয়োজন হবে ?</a:t>
                </a:r>
                <a:endParaRPr lang="en-US" sz="2400" dirty="0" smtClean="0">
                  <a:latin typeface="Shonar Bangla" panose="020B0502040204020203" pitchFamily="34" charset="0"/>
                  <a:cs typeface="Shonar Bangla" panose="020B0502040204020203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n-BD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honar Bangla" panose="020B0502040204020203" pitchFamily="34" charset="0"/>
                        </a:rPr>
                        <m:t>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Shonar Bangla" panose="020B0502040204020203" pitchFamily="34" charset="0"/>
                        </a:rPr>
                        <m:t>𝐴𝐶𝐻</m:t>
                      </m:r>
                    </m:oMath>
                  </m:oMathPara>
                </a14:m>
                <a:endParaRPr lang="bn-BD" sz="2000" dirty="0" smtClean="0">
                  <a:latin typeface="Shonar Bangla" panose="020B0502040204020203" pitchFamily="34" charset="0"/>
                  <a:cs typeface="Shonar Bangla" panose="020B0502040204020203" pitchFamily="34" charset="0"/>
                </a:endParaRPr>
              </a:p>
              <a:p>
                <a:endParaRPr lang="bn-BD" dirty="0" smtClean="0">
                  <a:latin typeface="Times New Roman" panose="02020603050405020304" pitchFamily="18" charset="0"/>
                  <a:cs typeface="Shonar Bangla" panose="020B0502040204020203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4009788"/>
                <a:ext cx="6934200" cy="1384995"/>
              </a:xfrm>
              <a:prstGeom prst="rect">
                <a:avLst/>
              </a:prstGeom>
              <a:blipFill rotWithShape="0">
                <a:blip r:embed="rId6"/>
                <a:stretch>
                  <a:fillRect l="-1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709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59" y="18921"/>
            <a:ext cx="9144000" cy="69342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199" y="0"/>
            <a:ext cx="4572000" cy="33896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65" y="3199097"/>
            <a:ext cx="3258469" cy="16551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81000" y="381000"/>
            <a:ext cx="3429000" cy="2362200"/>
          </a:xfrm>
          <a:prstGeom prst="line">
            <a:avLst/>
          </a:prstGeom>
          <a:ln w="38100">
            <a:solidFill>
              <a:srgbClr val="FF0000">
                <a:alpha val="5098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14400" y="4904670"/>
                <a:ext cx="4572000" cy="957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904670"/>
                <a:ext cx="4572000" cy="957250"/>
              </a:xfrm>
              <a:prstGeom prst="rect">
                <a:avLst/>
              </a:prstGeom>
              <a:blipFill rotWithShape="0">
                <a:blip r:embed="rId4"/>
                <a:stretch>
                  <a:fillRect t="-3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495801" y="213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-28025"/>
            <a:ext cx="4438918" cy="25145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88166" y="2502932"/>
                <a:ext cx="4098634" cy="173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𝐴𝐻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/>
                  <a:t> 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𝐴𝐶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𝐶𝐻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b="0" dirty="0" smtClean="0"/>
              </a:p>
              <a:p>
                <a:pPr>
                  <a:lnSpc>
                    <a:spcPct val="150000"/>
                  </a:lnSpc>
                </a:pPr>
                <a:r>
                  <a:rPr lang="en-US" sz="2400" dirty="0" smtClean="0"/>
                  <a:t>        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/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i="1" dirty="0" smtClean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∴</m:t>
                    </m:r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AH=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166" y="2502932"/>
                <a:ext cx="4098634" cy="1738105"/>
              </a:xfrm>
              <a:prstGeom prst="rect">
                <a:avLst/>
              </a:prstGeom>
              <a:blipFill rotWithShape="0">
                <a:blip r:embed="rId6"/>
                <a:stretch>
                  <a:fillRect l="-446"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134118" y="4787722"/>
                <a:ext cx="4857481" cy="539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2400" dirty="0" smtClean="0">
                    <a:solidFill>
                      <a:schemeClr val="accent1">
                        <a:lumMod val="75000"/>
                      </a:schemeClr>
                    </a:solidFill>
                    <a:latin typeface="Shonar Bangla" panose="020B0502040204020203" pitchFamily="34" charset="0"/>
                    <a:cs typeface="Shonar Bangla" panose="020B0502040204020203" pitchFamily="34" charset="0"/>
                  </a:rPr>
                  <a:t>কর্ণের দৈর্ঘ্য 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Shonar Bangla" panose="020B0502040204020203" pitchFamily="3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Shonar Bangla" panose="020B0502040204020203" pitchFamily="34" charset="0"/>
                              </a:rPr>
                            </m:ctrlPr>
                          </m:sSupPr>
                          <m:e>
                            <m:r>
                              <a:rPr lang="bn-BD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Shonar Bangla" panose="020B0502040204020203" pitchFamily="34" charset="0"/>
                              </a:rPr>
                              <m:t>(</m:t>
                            </m:r>
                            <m:r>
                              <a:rPr lang="bn-BD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Shonar Bangla" panose="020B0502040204020203" pitchFamily="34" charset="0"/>
                              </a:rPr>
                              <m:t>দৈর্ঘ্য</m:t>
                            </m:r>
                            <m:r>
                              <a:rPr lang="bn-BD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Shonar Bangla" panose="020B0502040204020203" pitchFamily="34" charset="0"/>
                              </a:rPr>
                              <m:t>)</m:t>
                            </m:r>
                          </m:e>
                          <m:sup>
                            <m:r>
                              <a:rPr lang="bn-BD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Shonar Bangla" panose="020B0502040204020203" pitchFamily="34" charset="0"/>
                              </a:rPr>
                              <m:t>২</m:t>
                            </m:r>
                          </m:sup>
                        </m:sSup>
                        <m:r>
                          <a:rPr lang="en-US" sz="24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Shonar Bangla" panose="020B0502040204020203" pitchFamily="34" charset="0"/>
                          </a:rPr>
                          <m:t>+</m:t>
                        </m:r>
                        <m:r>
                          <a:rPr lang="bn-BD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Shonar Bangla" panose="020B0502040204020203" pitchFamily="34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Shonar Bangla" panose="020B0502040204020203" pitchFamily="34" charset="0"/>
                              </a:rPr>
                            </m:ctrlPr>
                          </m:sSupPr>
                          <m:e>
                            <m:r>
                              <a:rPr lang="bn-BD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Shonar Bangla" panose="020B0502040204020203" pitchFamily="34" charset="0"/>
                              </a:rPr>
                              <m:t>প্রস্থ</m:t>
                            </m:r>
                            <m:r>
                              <a:rPr lang="bn-BD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Shonar Bangla" panose="020B0502040204020203" pitchFamily="34" charset="0"/>
                              </a:rPr>
                              <m:t>)</m:t>
                            </m:r>
                          </m:e>
                          <m:sup>
                            <m:r>
                              <a:rPr lang="bn-BD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Shonar Bangla" panose="020B0502040204020203" pitchFamily="34" charset="0"/>
                              </a:rPr>
                              <m:t>২</m:t>
                            </m:r>
                          </m:sup>
                        </m:sSup>
                        <m:r>
                          <a:rPr lang="bn-BD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Shonar Bangla" panose="020B0502040204020203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bn-BD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Shonar Bangla" panose="020B0502040204020203" pitchFamily="34" charset="0"/>
                              </a:rPr>
                            </m:ctrlPr>
                          </m:sSupPr>
                          <m:e>
                            <m:r>
                              <a:rPr lang="bn-BD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Shonar Bangla" panose="020B0502040204020203" pitchFamily="34" charset="0"/>
                              </a:rPr>
                              <m:t>(</m:t>
                            </m:r>
                            <m:r>
                              <a:rPr lang="bn-BD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Shonar Bangla" panose="020B0502040204020203" pitchFamily="34" charset="0"/>
                              </a:rPr>
                              <m:t>উচ্চতা</m:t>
                            </m:r>
                            <m:r>
                              <a:rPr lang="bn-BD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Shonar Bangla" panose="020B0502040204020203" pitchFamily="34" charset="0"/>
                              </a:rPr>
                              <m:t>)</m:t>
                            </m:r>
                          </m:e>
                          <m:sup>
                            <m:r>
                              <a:rPr lang="bn-BD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Shonar Bangla" panose="020B0502040204020203" pitchFamily="34" charset="0"/>
                              </a:rPr>
                              <m:t>২</m:t>
                            </m:r>
                          </m:sup>
                        </m:sSup>
                      </m:e>
                    </m:rad>
                  </m:oMath>
                </a14:m>
                <a:endParaRPr lang="en-US" sz="2400" dirty="0">
                  <a:latin typeface="Shonar Bangla" panose="020B0502040204020203" pitchFamily="34" charset="0"/>
                  <a:cs typeface="Shonar Bangla" panose="020B0502040204020203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118" y="4787722"/>
                <a:ext cx="4857481" cy="539571"/>
              </a:xfrm>
              <a:prstGeom prst="rect">
                <a:avLst/>
              </a:prstGeom>
              <a:blipFill rotWithShape="0">
                <a:blip r:embed="rId7"/>
                <a:stretch>
                  <a:fillRect l="-1882" b="-26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785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213124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964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94682" y="768212"/>
            <a:ext cx="3777698" cy="2810560"/>
            <a:chOff x="1419627" y="1382757"/>
            <a:chExt cx="3777698" cy="28105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3118" y="1705438"/>
              <a:ext cx="2980264" cy="217478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419627" y="3537727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70236" y="3544789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87725" y="30596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09800" y="2932421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05427" y="1382757"/>
              <a:ext cx="57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50007" y="2050083"/>
              <a:ext cx="3429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70236" y="2120570"/>
              <a:ext cx="381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23332" y="1484679"/>
              <a:ext cx="304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62063" y="3731652"/>
              <a:ext cx="6758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a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02773" y="3328616"/>
              <a:ext cx="5317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b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52940" y="2331166"/>
              <a:ext cx="2658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c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899893" y="464014"/>
            <a:ext cx="491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আয়তাকার ঘনবস্তুর আয়তন</a:t>
            </a:r>
            <a:endParaRPr lang="en-US" sz="32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14800" y="1247041"/>
            <a:ext cx="518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আয়তাকার ঘনবস্তুর দৈর্ঘ্য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 AB</a:t>
            </a:r>
            <a:r>
              <a:rPr lang="bn-BD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 </a:t>
            </a:r>
            <a:r>
              <a:rPr lang="en-US" sz="2800" dirty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= </a:t>
            </a:r>
            <a:r>
              <a:rPr lang="en-US" sz="2800" dirty="0" smtClean="0">
                <a:solidFill>
                  <a:srgbClr val="FF0000"/>
                </a:solidFill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Shonar Bangla" panose="020B0502040204020203" pitchFamily="34" charset="0"/>
                <a:cs typeface="Shonar Bangla" panose="020B0502040204020203" pitchFamily="34" charset="0"/>
              </a:rPr>
              <a:t>a</a:t>
            </a:r>
            <a:endParaRPr lang="bn-BD" sz="3200" dirty="0" smtClean="0">
              <a:solidFill>
                <a:srgbClr val="FF0000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  <a:p>
            <a:r>
              <a:rPr lang="bn-BD" sz="2800" dirty="0">
                <a:latin typeface="Shonar Bangla" panose="020B0502040204020203" pitchFamily="34" charset="0"/>
                <a:cs typeface="Shonar Bangla" panose="020B0502040204020203" pitchFamily="34" charset="0"/>
              </a:rPr>
              <a:t> আয়তাকার ঘনবস্তুর</a:t>
            </a:r>
            <a:r>
              <a:rPr lang="bn-BD" sz="2800" dirty="0" smtClean="0">
                <a:latin typeface="Cambria Math" panose="02040503050406030204" pitchFamily="18" charset="0"/>
                <a:ea typeface="Cambria Math" panose="02040503050406030204" pitchFamily="18" charset="0"/>
                <a:cs typeface="Shonar Bangla" panose="020B0502040204020203" pitchFamily="34" charset="0"/>
              </a:rPr>
              <a:t> প্রস্থ 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  <a:cs typeface="Shonar Bangla" panose="020B0502040204020203" pitchFamily="34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BC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  <a:cs typeface="Shonar Bangla" panose="020B0502040204020203" pitchFamily="34" charset="0"/>
              </a:rPr>
              <a:t>   = </a:t>
            </a:r>
            <a:r>
              <a:rPr lang="en-US" sz="28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Shonar Bangla" panose="020B0502040204020203" pitchFamily="34" charset="0"/>
              </a:rPr>
              <a:t>b</a:t>
            </a:r>
            <a:endParaRPr lang="bn-BD" sz="2800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Shonar Bangla" panose="020B0502040204020203" pitchFamily="34" charset="0"/>
            </a:endParaRPr>
          </a:p>
          <a:p>
            <a:r>
              <a:rPr lang="bn-BD" sz="2800" dirty="0">
                <a:latin typeface="Cambria Math" panose="02040503050406030204" pitchFamily="18" charset="0"/>
                <a:ea typeface="Cambria Math" panose="02040503050406030204" pitchFamily="18" charset="0"/>
                <a:cs typeface="Shonar Bangla" panose="020B0502040204020203" pitchFamily="34" charset="0"/>
              </a:rPr>
              <a:t> </a:t>
            </a:r>
            <a:r>
              <a:rPr lang="bn-BD" sz="2800" dirty="0">
                <a:latin typeface="Shonar Bangla" panose="020B0502040204020203" pitchFamily="34" charset="0"/>
                <a:cs typeface="Shonar Bangla" panose="020B0502040204020203" pitchFamily="34" charset="0"/>
              </a:rPr>
              <a:t>আয়তাকার </a:t>
            </a:r>
            <a:r>
              <a:rPr lang="bn-BD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ঘনবস্তুর</a:t>
            </a:r>
            <a:r>
              <a:rPr lang="bn-BD" sz="2800" dirty="0" smtClean="0">
                <a:latin typeface="Cambria Math" panose="02040503050406030204" pitchFamily="18" charset="0"/>
                <a:ea typeface="Cambria Math" panose="02040503050406030204" pitchFamily="18" charset="0"/>
                <a:cs typeface="Shonar Bangla" panose="020B0502040204020203" pitchFamily="34" charset="0"/>
              </a:rPr>
              <a:t> উচ্চতা </a:t>
            </a:r>
            <a:r>
              <a:rPr lang="en-US" sz="2800" dirty="0" smtClean="0">
                <a:latin typeface="Cambria Math" panose="02040503050406030204" pitchFamily="18" charset="0"/>
                <a:ea typeface="Cambria Math" panose="02040503050406030204" pitchFamily="18" charset="0"/>
                <a:cs typeface="Shonar Bangla" panose="020B0502040204020203" pitchFamily="34" charset="0"/>
              </a:rPr>
              <a:t>HC</a:t>
            </a:r>
            <a:r>
              <a:rPr lang="en-US" sz="28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 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</a:t>
            </a:r>
            <a:endParaRPr lang="en-US" sz="2800" dirty="0">
              <a:solidFill>
                <a:srgbClr val="FF0000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85800" y="4114800"/>
                <a:ext cx="7848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BD" sz="2400" dirty="0" smtClean="0">
                    <a:latin typeface="Shonar Bangla" panose="020B0502040204020203" pitchFamily="34" charset="0"/>
                    <a:cs typeface="Shonar Bangla" panose="020B0502040204020203" pitchFamily="34" charset="0"/>
                  </a:rPr>
                  <a:t>আয়তাকার ঘনবস্তুর</a:t>
                </a:r>
                <a:r>
                  <a:rPr lang="en-US" sz="2400" dirty="0" smtClean="0">
                    <a:latin typeface="Shonar Bangla" panose="020B0502040204020203" pitchFamily="34" charset="0"/>
                    <a:cs typeface="Shonar Bangla" panose="020B0502040204020203" pitchFamily="34" charset="0"/>
                  </a:rPr>
                  <a:t> </a:t>
                </a:r>
                <a:r>
                  <a:rPr lang="bn-BD" sz="2400" dirty="0" smtClean="0">
                    <a:latin typeface="Shonar Bangla" panose="020B0502040204020203" pitchFamily="34" charset="0"/>
                    <a:cs typeface="Shonar Bangla" panose="020B0502040204020203" pitchFamily="34" charset="0"/>
                  </a:rPr>
                  <a:t> আয়তন = দৈর্ঘ্য</a:t>
                </a:r>
                <a:r>
                  <a:rPr lang="en-US" sz="2400" dirty="0" smtClean="0">
                    <a:latin typeface="Shonar Bangla" panose="020B0502040204020203" pitchFamily="34" charset="0"/>
                    <a:cs typeface="Shonar Bangla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honar Bangla" panose="020B0502040204020203" pitchFamily="34" charset="0"/>
                      </a:rPr>
                      <m:t>×</m:t>
                    </m:r>
                  </m:oMath>
                </a14:m>
                <a:r>
                  <a:rPr lang="bn-BD" sz="2400" dirty="0" smtClean="0">
                    <a:latin typeface="Shonar Bangla" panose="020B0502040204020203" pitchFamily="34" charset="0"/>
                    <a:cs typeface="Shonar Bangla" panose="020B0502040204020203" pitchFamily="34" charset="0"/>
                  </a:rPr>
                  <a:t> প্রস্থ</a:t>
                </a:r>
                <a:r>
                  <a:rPr lang="en-US" sz="2400" dirty="0" smtClean="0">
                    <a:latin typeface="Shonar Bangla" panose="020B0502040204020203" pitchFamily="34" charset="0"/>
                    <a:cs typeface="Shonar Bangla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honar Bangla" panose="020B0502040204020203" pitchFamily="34" charset="0"/>
                      </a:rPr>
                      <m:t>×</m:t>
                    </m:r>
                  </m:oMath>
                </a14:m>
                <a:r>
                  <a:rPr lang="bn-BD" sz="2400" dirty="0" smtClean="0">
                    <a:latin typeface="Shonar Bangla" panose="020B0502040204020203" pitchFamily="34" charset="0"/>
                    <a:cs typeface="Shonar Bangla" panose="020B0502040204020203" pitchFamily="34" charset="0"/>
                  </a:rPr>
                  <a:t> উচ্চতা</a:t>
                </a:r>
                <a:endParaRPr lang="en-US" sz="2400" dirty="0" smtClean="0">
                  <a:latin typeface="Shonar Bangla" panose="020B0502040204020203" pitchFamily="34" charset="0"/>
                  <a:cs typeface="Shonar Bangla" panose="020B0502040204020203" pitchFamily="34" charset="0"/>
                </a:endParaRPr>
              </a:p>
              <a:p>
                <a:r>
                  <a:rPr lang="en-US" sz="2400" dirty="0">
                    <a:latin typeface="Shonar Bangla" panose="020B0502040204020203" pitchFamily="34" charset="0"/>
                    <a:cs typeface="Shonar Bangla" panose="020B0502040204020203" pitchFamily="34" charset="0"/>
                  </a:rPr>
                  <a:t> </a:t>
                </a:r>
                <a:r>
                  <a:rPr lang="en-US" sz="2400" dirty="0" smtClean="0">
                    <a:latin typeface="Shonar Bangla" panose="020B0502040204020203" pitchFamily="34" charset="0"/>
                    <a:cs typeface="Shonar Bangla" panose="020B0502040204020203" pitchFamily="34" charset="0"/>
                  </a:rPr>
                  <a:t>                                       = </a:t>
                </a:r>
                <a:r>
                  <a:rPr lang="en-US" sz="2400" dirty="0" smtClean="0">
                    <a:latin typeface="Cambria" panose="02040503050406030204" pitchFamily="18" charset="0"/>
                    <a:cs typeface="Shonar Bangla" panose="020B0502040204020203" pitchFamily="34" charset="0"/>
                  </a:rPr>
                  <a:t>a</a:t>
                </a:r>
                <a:r>
                  <a:rPr lang="en-US" sz="2400" dirty="0" smtClean="0">
                    <a:latin typeface="Shonar Bangla" panose="020B0502040204020203" pitchFamily="34" charset="0"/>
                    <a:cs typeface="Shonar Bangla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honar Bangla" panose="020B0502040204020203" pitchFamily="34" charset="0"/>
                      </a:rPr>
                      <m:t>×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honar Bangla" panose="020B0502040204020203" pitchFamily="34" charset="0"/>
                      </a:rPr>
                      <m:t>𝑏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honar Bangla" panose="020B0502040204020203" pitchFamily="34" charset="0"/>
                      </a:rPr>
                      <m:t>×</m:t>
                    </m:r>
                  </m:oMath>
                </a14:m>
                <a:r>
                  <a:rPr lang="en-US" sz="2400" dirty="0" smtClean="0">
                    <a:latin typeface="Shonar Bangla" panose="020B0502040204020203" pitchFamily="34" charset="0"/>
                    <a:cs typeface="Shonar Bangla" panose="020B0502040204020203" pitchFamily="34" charset="0"/>
                  </a:rPr>
                  <a:t> </a:t>
                </a:r>
                <a:r>
                  <a:rPr lang="en-US" sz="2400" dirty="0" smtClean="0">
                    <a:latin typeface="Cambria" panose="02040503050406030204" pitchFamily="18" charset="0"/>
                    <a:cs typeface="Shonar Bangla" panose="020B0502040204020203" pitchFamily="34" charset="0"/>
                  </a:rPr>
                  <a:t>c</a:t>
                </a:r>
              </a:p>
              <a:p>
                <a:r>
                  <a:rPr lang="en-US" sz="2400" dirty="0">
                    <a:latin typeface="Cambria" panose="02040503050406030204" pitchFamily="18" charset="0"/>
                    <a:cs typeface="Shonar Bangla" panose="020B0502040204020203" pitchFamily="34" charset="0"/>
                  </a:rPr>
                  <a:t> </a:t>
                </a:r>
                <a:r>
                  <a:rPr lang="en-US" sz="2400" dirty="0" smtClean="0">
                    <a:latin typeface="Cambria" panose="02040503050406030204" pitchFamily="18" charset="0"/>
                    <a:cs typeface="Shonar Bangla" panose="020B0502040204020203" pitchFamily="34" charset="0"/>
                  </a:rPr>
                  <a:t>                                     = </a:t>
                </a:r>
                <a:r>
                  <a:rPr lang="en-US" sz="2400" dirty="0" err="1" smtClean="0">
                    <a:latin typeface="Cambria" panose="02040503050406030204" pitchFamily="18" charset="0"/>
                    <a:cs typeface="Shonar Bangla" panose="020B0502040204020203" pitchFamily="34" charset="0"/>
                  </a:rPr>
                  <a:t>abc</a:t>
                </a:r>
                <a:endParaRPr lang="en-US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114800"/>
                <a:ext cx="7848600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1243" t="-2538" b="-9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239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1465"/>
            <a:ext cx="2438400" cy="1502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350654" y="15240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দলগত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কাজ</a:t>
            </a:r>
            <a:endParaRPr lang="en-US" sz="28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1754" y="2736502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একটি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আয়তাকার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ঘনবস্তুর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দৈর্ঘ্য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,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প্রস্থ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,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এবং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উচ্চতার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অনুপাত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21:16;12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এবং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কর্ণের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দৈর্ঘ্য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 16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মিটার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হলে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,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আয়তকার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ঘনবস্তুর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দৈর্ঘ্য,প্রস্থ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, ও 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উচ্চতা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নির্ণয়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করো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।</a:t>
            </a:r>
            <a:endParaRPr lang="en-US" sz="28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9400" y="457200"/>
            <a:ext cx="1788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সময়ঃ ১০ মিনিট</a:t>
            </a:r>
            <a:endParaRPr lang="en-US" sz="24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54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0" y="12954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>
              <a:solidFill>
                <a:schemeClr val="bg1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79391"/>
            <a:ext cx="3810000" cy="17980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3810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dirty="0" smtClean="0">
                <a:solidFill>
                  <a:schemeClr val="bg1"/>
                </a:solidFill>
                <a:latin typeface="Shonar Bangla" panose="020B0502040204020203" pitchFamily="34" charset="0"/>
                <a:cs typeface="Shonar Bangla" panose="020B0502040204020203" pitchFamily="34" charset="0"/>
              </a:rPr>
              <a:t>মূল্যায়ন</a:t>
            </a:r>
            <a:endParaRPr lang="en-US" sz="4800" dirty="0">
              <a:solidFill>
                <a:schemeClr val="bg1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31404" y="1584422"/>
            <a:ext cx="3153020" cy="2222797"/>
            <a:chOff x="231404" y="1584422"/>
            <a:chExt cx="3153020" cy="2222797"/>
          </a:xfrm>
        </p:grpSpPr>
        <p:grpSp>
          <p:nvGrpSpPr>
            <p:cNvPr id="11" name="Group 10"/>
            <p:cNvGrpSpPr/>
            <p:nvPr/>
          </p:nvGrpSpPr>
          <p:grpSpPr>
            <a:xfrm>
              <a:off x="231404" y="1618565"/>
              <a:ext cx="2816596" cy="2188654"/>
              <a:chOff x="231404" y="1618565"/>
              <a:chExt cx="2816596" cy="218865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404" y="1618565"/>
                <a:ext cx="2816596" cy="2188654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132268" y="3447365"/>
                <a:ext cx="609600" cy="35985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656268" y="2380565"/>
                <a:ext cx="152400" cy="332327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Isosceles Triangle 8"/>
              <p:cNvSpPr/>
              <p:nvPr/>
            </p:nvSpPr>
            <p:spPr>
              <a:xfrm rot="19460306">
                <a:off x="2386764" y="3057476"/>
                <a:ext cx="533400" cy="457200"/>
              </a:xfrm>
              <a:prstGeom prst="triangl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979868" y="338527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8 cm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22424" y="22992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6 cm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8516378">
              <a:off x="206105" y="1757066"/>
              <a:ext cx="714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 cm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581400" y="2345079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Shonar Bangla" panose="020B0502040204020203" pitchFamily="34" charset="0"/>
              </a:rPr>
              <a:t>ABCDEFGH 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একটি আয়তাকার ঘনবস্তু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,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উক্ত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চিত্র ও </a:t>
            </a:r>
            <a:r>
              <a:rPr lang="en-US" sz="24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তথ্যের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4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আলোকে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4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নিচের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4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প্রশ্নগুলোর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4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উত্তর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4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দাও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।</a:t>
            </a:r>
            <a:endParaRPr lang="en-US" sz="24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3962400"/>
            <a:ext cx="9601200" cy="83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87628" y="400688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ভূমির স্পর্শতলের ক্ষেত্রফল কত বর্গ সেমি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?</a:t>
            </a:r>
          </a:p>
          <a:p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ক)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 24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      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খ)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48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      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গ) 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64         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ঘ)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208</a:t>
            </a:r>
            <a:endParaRPr lang="en-US" sz="24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402188" y="4430582"/>
            <a:ext cx="342900" cy="3259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65230" y="5174397"/>
            <a:ext cx="8683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EB 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এর দৈর্ঘ্য কত সেমি ?</a:t>
            </a:r>
          </a:p>
          <a:p>
            <a:r>
              <a:rPr lang="bn-BD" sz="2400" dirty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ক) 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7.21        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খ) 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10         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গ) 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10.77           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ঘ)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 12</a:t>
            </a:r>
            <a:endParaRPr lang="en-US" sz="24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003424" y="5536713"/>
            <a:ext cx="381000" cy="3586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6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82408" y="304800"/>
            <a:ext cx="3379184" cy="1403445"/>
            <a:chOff x="2646303" y="558884"/>
            <a:chExt cx="3379184" cy="1403445"/>
          </a:xfrm>
        </p:grpSpPr>
        <p:sp>
          <p:nvSpPr>
            <p:cNvPr id="3" name="Cube 2"/>
            <p:cNvSpPr/>
            <p:nvPr/>
          </p:nvSpPr>
          <p:spPr>
            <a:xfrm rot="5400000">
              <a:off x="3650095" y="-444908"/>
              <a:ext cx="1371600" cy="3379184"/>
            </a:xfrm>
            <a:prstGeom prst="cube">
              <a:avLst>
                <a:gd name="adj" fmla="val 16045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24200" y="762000"/>
              <a:ext cx="2895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7200" dirty="0" smtClean="0">
                  <a:latin typeface="Shonar Bangla" panose="020B0502040204020203" pitchFamily="34" charset="0"/>
                  <a:cs typeface="Shonar Bangla" panose="020B0502040204020203" pitchFamily="34" charset="0"/>
                </a:rPr>
                <a:t>পরিচিতি</a:t>
              </a:r>
              <a:endParaRPr lang="en-US" sz="7200" dirty="0">
                <a:latin typeface="Shonar Bangla" panose="020B0502040204020203" pitchFamily="34" charset="0"/>
                <a:cs typeface="Shonar Bangla" panose="020B0502040204020203" pitchFamily="34" charset="0"/>
              </a:endParaRPr>
            </a:p>
          </p:txBody>
        </p:sp>
      </p:grpSp>
      <p:sp>
        <p:nvSpPr>
          <p:cNvPr id="7" name="Cube 6"/>
          <p:cNvSpPr/>
          <p:nvPr/>
        </p:nvSpPr>
        <p:spPr>
          <a:xfrm rot="5400000">
            <a:off x="2286002" y="-76198"/>
            <a:ext cx="4648197" cy="8763002"/>
          </a:xfrm>
          <a:prstGeom prst="cube">
            <a:avLst>
              <a:gd name="adj" fmla="val 559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1981200"/>
            <a:ext cx="838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      </a:t>
            </a:r>
          </a:p>
          <a:p>
            <a:r>
              <a:rPr lang="bn-BD" sz="4000" dirty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bn-BD" sz="40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     গণিত                              রাফেজা খানম </a:t>
            </a:r>
          </a:p>
          <a:p>
            <a:r>
              <a:rPr lang="bn-BD" sz="40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     শ্রেণিঃ ১০ম                       সহকারী শিক্ষিকা</a:t>
            </a:r>
          </a:p>
          <a:p>
            <a:r>
              <a:rPr lang="bn-BD" sz="4000" dirty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bn-BD" sz="40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    অধ্যায়</a:t>
            </a:r>
            <a:r>
              <a:rPr lang="en-US" sz="40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ঃষষ্ঠদশ</a:t>
            </a:r>
            <a:r>
              <a:rPr lang="bn-BD" sz="40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                  ফরিদপুর সরকারি বালিকা</a:t>
            </a:r>
          </a:p>
          <a:p>
            <a:r>
              <a:rPr lang="bn-BD" sz="4000" dirty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bn-BD" sz="40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    সময়ঃ ৪৫ মিনিট                 উচ্চ বিদ্যালয় ।   </a:t>
            </a:r>
            <a:r>
              <a:rPr lang="bn-BD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                        </a:t>
            </a:r>
            <a:endParaRPr lang="en-US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962404" y="2819400"/>
            <a:ext cx="1" cy="26048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14802" y="2667000"/>
            <a:ext cx="0" cy="27572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67200" y="2438400"/>
            <a:ext cx="0" cy="298585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08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1600200" cy="1280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6200" y="128016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বাড়ির কাজ</a:t>
            </a:r>
            <a:endParaRPr lang="en-US" sz="28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47799"/>
            <a:ext cx="2819400" cy="21873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67000" y="2263588"/>
            <a:ext cx="533400" cy="27790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rot="12572422">
            <a:off x="2440145" y="3014416"/>
            <a:ext cx="381000" cy="304800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20663" y="3308070"/>
            <a:ext cx="762000" cy="2418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200400" y="1987042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চিত্রে</a:t>
            </a:r>
            <a:r>
              <a:rPr lang="en-US" sz="2400" dirty="0" smtClean="0">
                <a:cs typeface="Shonar Bangla" panose="020B0502040204020203" pitchFamily="34" charset="0"/>
              </a:rPr>
              <a:t> EH=21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সে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.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মি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. ,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EF= 8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সে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.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মি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.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এবং 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FA =12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সে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.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মি</a:t>
            </a:r>
            <a:r>
              <a:rPr lang="en-US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. </a:t>
            </a:r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হলে নিচের প্রশ্নগুলোর উত্তর দাও ।</a:t>
            </a:r>
            <a:endParaRPr lang="en-US" sz="24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46836" y="3216848"/>
            <a:ext cx="63342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chemeClr val="accent1">
                    <a:lumMod val="75000"/>
                  </a:schemeClr>
                </a:solidFill>
                <a:latin typeface="Shonar Bangla" panose="020B0502040204020203" pitchFamily="34" charset="0"/>
                <a:cs typeface="Shonar Bangla" panose="020B0502040204020203" pitchFamily="34" charset="0"/>
              </a:rPr>
              <a:t>ক) ভূমির সাথে স্পর্শতলের ক্ষেত্রফল নির্ণয় করো ।</a:t>
            </a:r>
          </a:p>
          <a:p>
            <a:r>
              <a:rPr lang="bn-BD" sz="2800" dirty="0" smtClean="0">
                <a:solidFill>
                  <a:srgbClr val="00B050"/>
                </a:solidFill>
                <a:latin typeface="Shonar Bangla" panose="020B0502040204020203" pitchFamily="34" charset="0"/>
                <a:cs typeface="Shonar Bangla" panose="020B0502040204020203" pitchFamily="34" charset="0"/>
              </a:rPr>
              <a:t>খ) চিত্রটির পৃষ্ঠতলের ক্ষেত্রফল ও আয়তন নির্ণয় করো ।</a:t>
            </a:r>
          </a:p>
          <a:p>
            <a:r>
              <a:rPr lang="bn-BD" sz="2800" dirty="0" smtClean="0">
                <a:solidFill>
                  <a:srgbClr val="C00000"/>
                </a:solidFill>
                <a:latin typeface="Shonar Bangla" panose="020B0502040204020203" pitchFamily="34" charset="0"/>
                <a:cs typeface="Shonar Bangla" panose="020B0502040204020203" pitchFamily="34" charset="0"/>
              </a:rPr>
              <a:t>গ) দূরত্ব যদি কোন বর্গের কর্ণ হয় তাহলে বর্গের বাহুর        দৈর্ঘ্য নির্ণয় করো ।   </a:t>
            </a:r>
            <a:endParaRPr lang="en-US" sz="2800" dirty="0">
              <a:solidFill>
                <a:srgbClr val="C00000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8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0" y="4419600"/>
            <a:ext cx="220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6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9136242">
            <a:off x="2672246" y="1254215"/>
            <a:ext cx="320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 smtClean="0">
                <a:solidFill>
                  <a:srgbClr val="FFFF00"/>
                </a:solidFill>
                <a:latin typeface="Shonar Bangla" panose="020B0502040204020203" pitchFamily="34" charset="0"/>
                <a:cs typeface="Shonar Bangla" panose="020B0502040204020203" pitchFamily="34" charset="0"/>
              </a:rPr>
              <a:t>ধন্যবাদ</a:t>
            </a:r>
            <a:endParaRPr lang="en-US" sz="8800" dirty="0">
              <a:solidFill>
                <a:srgbClr val="FFFF00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0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645" y="2136843"/>
            <a:ext cx="2971800" cy="22823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67" y="1240802"/>
            <a:ext cx="5257800" cy="3717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717" y="1394342"/>
            <a:ext cx="5089478" cy="3409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67" y="241817"/>
            <a:ext cx="550857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3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9922" cy="69614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40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9906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3069" y="1848069"/>
            <a:ext cx="73651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বই, ইট,কাঠের টুকরা ও অরনামেণ্ট বক্সের সাথে জ্যামিতিক কোন চিত্রের মিল দেখতে পাওয়া যায় ?</a:t>
            </a:r>
          </a:p>
          <a:p>
            <a:endParaRPr lang="bn-BD" sz="36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 rot="509094">
            <a:off x="2438400" y="1550690"/>
            <a:ext cx="4572000" cy="4572000"/>
            <a:chOff x="-2270078" y="2333983"/>
            <a:chExt cx="4572000" cy="4572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36878">
              <a:off x="-2270078" y="2333983"/>
              <a:ext cx="4572000" cy="4572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-1846942" y="3508525"/>
              <a:ext cx="329609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n-BD" sz="4800" dirty="0">
                  <a:latin typeface="Shonar Bangla" panose="020B0502040204020203" pitchFamily="34" charset="0"/>
                  <a:cs typeface="Shonar Bangla" panose="020B0502040204020203" pitchFamily="34" charset="0"/>
                </a:rPr>
                <a:t>আয়তাকার ঘনবস্তু</a:t>
              </a:r>
              <a:endParaRPr lang="en-US" sz="4800" dirty="0">
                <a:latin typeface="Shonar Bangla" panose="020B0502040204020203" pitchFamily="34" charset="0"/>
                <a:cs typeface="Shonar Bangla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008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6831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9208" y="2590800"/>
            <a:ext cx="85344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এই পাঠ শেষে শিক্ষার্থীরা............</a:t>
            </a:r>
          </a:p>
          <a:p>
            <a:endParaRPr lang="bn-BD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bn-BD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আয়তাকার ঘনবস্তুর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সমগ্রতলের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ক্ষেত্রফলের</a:t>
            </a:r>
            <a:r>
              <a:rPr lang="bn-BD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সূত্র প্রতিপাদন করতে পারবে ।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bn-BD" sz="2800" dirty="0">
                <a:latin typeface="Shonar Bangla" panose="020B0502040204020203" pitchFamily="34" charset="0"/>
                <a:cs typeface="Shonar Bangla" panose="020B0502040204020203" pitchFamily="34" charset="0"/>
              </a:rPr>
              <a:t>আয়তাকার ঘনবস্তুর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কর্ণের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দৈর্ঘ্য</a:t>
            </a:r>
            <a:r>
              <a:rPr lang="en-US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28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নির্ণয়ের</a:t>
            </a:r>
            <a:r>
              <a:rPr lang="bn-BD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bn-BD" sz="2800" dirty="0">
                <a:latin typeface="Shonar Bangla" panose="020B0502040204020203" pitchFamily="34" charset="0"/>
                <a:cs typeface="Shonar Bangla" panose="020B0502040204020203" pitchFamily="34" charset="0"/>
              </a:rPr>
              <a:t>সূত্র প্রতিপাদন করতে পারবে ।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bn-BD" sz="2800" dirty="0">
                <a:latin typeface="Shonar Bangla" panose="020B0502040204020203" pitchFamily="34" charset="0"/>
                <a:cs typeface="Shonar Bangla" panose="020B0502040204020203" pitchFamily="34" charset="0"/>
              </a:rPr>
              <a:t>আয়তাকার ঘনবস্তুর </a:t>
            </a:r>
            <a:r>
              <a:rPr lang="bn-BD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আয়তন নির্ণয় </a:t>
            </a:r>
            <a:r>
              <a:rPr lang="bn-BD" sz="2800" dirty="0">
                <a:latin typeface="Shonar Bangla" panose="020B0502040204020203" pitchFamily="34" charset="0"/>
                <a:cs typeface="Shonar Bangla" panose="020B0502040204020203" pitchFamily="34" charset="0"/>
              </a:rPr>
              <a:t>করতে পারবে </a:t>
            </a:r>
            <a:r>
              <a:rPr lang="bn-BD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।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bn-BD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বাস্তব সমস্যা সমাধানে আয়তকার ঘনবস্তুর কর্ণ, সমগ্রতলের ক্ষেত্রফল এবং আয়তনের ধারনা ব্যবহার করতে পারবে ।</a:t>
            </a:r>
            <a:endParaRPr lang="bn-BD" sz="28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  <a:p>
            <a:endParaRPr lang="en-US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  <a:p>
            <a:endParaRPr lang="en-US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95600" y="304800"/>
            <a:ext cx="3581400" cy="881510"/>
            <a:chOff x="2895600" y="304800"/>
            <a:chExt cx="3581400" cy="881510"/>
          </a:xfrm>
        </p:grpSpPr>
        <p:sp>
          <p:nvSpPr>
            <p:cNvPr id="4" name="Rounded Rectangle 3"/>
            <p:cNvSpPr/>
            <p:nvPr/>
          </p:nvSpPr>
          <p:spPr>
            <a:xfrm>
              <a:off x="2895600" y="304800"/>
              <a:ext cx="3124200" cy="838200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05200" y="416869"/>
              <a:ext cx="2971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400" dirty="0" smtClean="0">
                  <a:latin typeface="Shonar Bangla" panose="020B0502040204020203" pitchFamily="34" charset="0"/>
                  <a:cs typeface="Shonar Bangla" panose="020B0502040204020203" pitchFamily="34" charset="0"/>
                </a:rPr>
                <a:t>শিখনফল</a:t>
              </a:r>
              <a:endParaRPr lang="en-US" sz="4400" dirty="0">
                <a:latin typeface="Shonar Bangla" panose="020B0502040204020203" pitchFamily="34" charset="0"/>
                <a:cs typeface="Shonar Bangla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75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76200"/>
            <a:ext cx="9144000" cy="6934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solidFill>
                <a:schemeClr val="tx1"/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3100" y="53340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আয়তাকার ঘনবস্তু বলতে কী বোঝায় ?</a:t>
            </a:r>
            <a:endParaRPr lang="en-US" sz="36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25908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তিন জোড়া সমান্তরাল সমতল বা পৃষ্ঠ দ্বারা আবদ্ধ ঘনবস্তুকে আয়তাকার ঘনবস্তু বলে ।</a:t>
            </a:r>
            <a:endParaRPr lang="en-US" sz="36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95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15510" y="762000"/>
            <a:ext cx="3643075" cy="3025122"/>
            <a:chOff x="350009" y="321780"/>
            <a:chExt cx="3643075" cy="30251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009" y="321780"/>
              <a:ext cx="3643075" cy="257382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828800" y="2762127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latin typeface="Shonar Bangla" panose="020B0502040204020203" pitchFamily="34" charset="0"/>
                  <a:cs typeface="Shonar Bangla" panose="020B0502040204020203" pitchFamily="34" charset="0"/>
                </a:rPr>
                <a:t>বই</a:t>
              </a:r>
              <a:endParaRPr lang="en-US" sz="3200" dirty="0">
                <a:latin typeface="Shonar Bangla" panose="020B0502040204020203" pitchFamily="34" charset="0"/>
                <a:cs typeface="Shonar Bangla" panose="020B0502040204020203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11670" y="4004122"/>
            <a:ext cx="2969009" cy="2718375"/>
            <a:chOff x="959128" y="3962400"/>
            <a:chExt cx="2969009" cy="27183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128" y="3962400"/>
              <a:ext cx="2969009" cy="228010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828800" y="60960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latin typeface="Shonar Bangla" panose="020B0502040204020203" pitchFamily="34" charset="0"/>
                  <a:cs typeface="Shonar Bangla" panose="020B0502040204020203" pitchFamily="34" charset="0"/>
                </a:rPr>
                <a:t>ইট</a:t>
              </a:r>
              <a:endParaRPr lang="en-US" sz="3200" dirty="0">
                <a:latin typeface="Shonar Bangla" panose="020B0502040204020203" pitchFamily="34" charset="0"/>
                <a:cs typeface="Shonar Bangla" panose="020B0502040204020203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00162" y="444772"/>
            <a:ext cx="3340638" cy="2671206"/>
            <a:chOff x="4901069" y="325093"/>
            <a:chExt cx="3340638" cy="267120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01069" y="325093"/>
              <a:ext cx="3340638" cy="22404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84659" y="2411524"/>
              <a:ext cx="24925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latin typeface="Shonar Bangla" panose="020B0502040204020203" pitchFamily="34" charset="0"/>
                  <a:cs typeface="Shonar Bangla" panose="020B0502040204020203" pitchFamily="34" charset="0"/>
                </a:rPr>
                <a:t>অরনামেন্ট বক্স</a:t>
              </a:r>
              <a:endParaRPr lang="en-US" sz="3200" dirty="0">
                <a:latin typeface="Shonar Bangla" panose="020B0502040204020203" pitchFamily="34" charset="0"/>
                <a:cs typeface="Shonar Bangla" panose="020B0502040204020203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98314" y="2765440"/>
            <a:ext cx="4575328" cy="3957057"/>
            <a:chOff x="5178272" y="2138943"/>
            <a:chExt cx="4575328" cy="39570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8272" y="2138943"/>
              <a:ext cx="3514582" cy="364691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172200" y="5511225"/>
              <a:ext cx="3581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200" dirty="0" smtClean="0">
                  <a:latin typeface="Shonar Bangla" panose="020B0502040204020203" pitchFamily="34" charset="0"/>
                  <a:cs typeface="Shonar Bangla" panose="020B0502040204020203" pitchFamily="34" charset="0"/>
                </a:rPr>
                <a:t>কাঠের টুকরা</a:t>
              </a:r>
              <a:endParaRPr lang="en-US" sz="3200" dirty="0">
                <a:latin typeface="Shonar Bangla" panose="020B0502040204020203" pitchFamily="34" charset="0"/>
                <a:cs typeface="Shonar Bangla" panose="020B0502040204020203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30824" y="260215"/>
            <a:ext cx="5497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চিত্রগুলো আবার দেখি এবং এর রাশিগুলোর সাথে পরিচিত হই</a:t>
            </a:r>
            <a:endParaRPr lang="en-US" sz="24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55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19200"/>
            <a:ext cx="4090554" cy="28182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648691" y="743857"/>
            <a:ext cx="3916646" cy="2698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186139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আয়তাকার ঘনবস্তুর বিপরীত তলগুলোর মধ্যে সম্পর্ক কী ?</a:t>
            </a:r>
            <a:endParaRPr lang="en-US" sz="32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5454" y="4947427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বিপরীত তলগুলো পরস্পর সমান ও সমান্তরাল ।</a:t>
            </a:r>
            <a:endParaRPr lang="en-US" sz="36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34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1972" y="990600"/>
            <a:ext cx="65241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3600" dirty="0" smtClean="0">
              <a:latin typeface="Shonar Bangla" panose="020B0502040204020203" pitchFamily="34" charset="0"/>
              <a:cs typeface="Shonar Bangla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ঘনবস্তু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বলতে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কী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বোঝায়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আয়তাকার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ঘনবস্তু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বলতে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কী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বোঝায়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আয়তাকার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ঘনবস্তুর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তল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কয়টি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ঘনবস্তুর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বিপরীত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তলগুলোর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মধ্যে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সম্পর্ক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</a:t>
            </a:r>
            <a:r>
              <a:rPr lang="en-US" sz="3600" dirty="0" err="1" smtClean="0">
                <a:latin typeface="Shonar Bangla" panose="020B0502040204020203" pitchFamily="34" charset="0"/>
                <a:cs typeface="Shonar Bangla" panose="020B0502040204020203" pitchFamily="34" charset="0"/>
              </a:rPr>
              <a:t>কী</a:t>
            </a:r>
            <a:r>
              <a:rPr lang="en-US" sz="36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?</a:t>
            </a:r>
          </a:p>
          <a:p>
            <a:pPr>
              <a:lnSpc>
                <a:spcPct val="150000"/>
              </a:lnSpc>
            </a:pPr>
            <a:endParaRPr lang="en-US" sz="36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78" y="4549"/>
            <a:ext cx="9144000" cy="6934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40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931" y="381000"/>
            <a:ext cx="5468586" cy="37676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2798" y="4241507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আয়তাকার ঘনবস্তুটির কয়টি তল আছে ?</a:t>
            </a:r>
            <a:endParaRPr lang="en-US" sz="28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65410" y="4297862"/>
            <a:ext cx="3142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ছয়টি ।</a:t>
            </a:r>
            <a:endParaRPr lang="en-US" sz="28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3816" y="4279461"/>
            <a:ext cx="613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আয়তাকার ঘনবস্তুর বিপরীত তলগুলোর মধ্যে সম্পর্ক কী ?</a:t>
            </a:r>
            <a:endParaRPr lang="en-US" sz="28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2532" y="4242983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বিপরীত তলগুলো পরস্পর সমান ও সমান্তরাল ভাবে অবস্থান করে ।</a:t>
            </a:r>
            <a:endParaRPr lang="en-US" sz="28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551840" y="875700"/>
            <a:ext cx="4255584" cy="2871107"/>
          </a:xfrm>
          <a:prstGeom prst="line">
            <a:avLst/>
          </a:prstGeom>
          <a:ln w="57150">
            <a:solidFill>
              <a:srgbClr val="FF0000">
                <a:alpha val="5215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240722" y="1586553"/>
            <a:ext cx="2881780" cy="1467585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191762" y="842971"/>
            <a:ext cx="2922633" cy="2893375"/>
          </a:xfrm>
          <a:prstGeom prst="line">
            <a:avLst/>
          </a:prstGeom>
          <a:ln w="57150">
            <a:solidFill>
              <a:srgbClr val="FFFF00">
                <a:alpha val="5294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35945" y="1591102"/>
            <a:ext cx="4239587" cy="1411696"/>
          </a:xfrm>
          <a:prstGeom prst="line">
            <a:avLst/>
          </a:prstGeom>
          <a:ln w="57150">
            <a:solidFill>
              <a:srgbClr val="00B05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47800" y="5029200"/>
            <a:ext cx="6400800" cy="68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70442" y="4724431"/>
            <a:ext cx="6698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28474" y="4822469"/>
            <a:ext cx="7156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চিত্রে কী দেখতে পেলে ?</a:t>
            </a:r>
          </a:p>
          <a:p>
            <a:r>
              <a:rPr lang="bn-BD" sz="2800" dirty="0" smtClean="0">
                <a:latin typeface="Shonar Bangla" panose="020B0502040204020203" pitchFamily="34" charset="0"/>
                <a:cs typeface="Shonar Bangla" panose="020B0502040204020203" pitchFamily="34" charset="0"/>
              </a:rPr>
              <a:t>              কর্ণ</a:t>
            </a:r>
            <a:endParaRPr lang="en-US" sz="2800" dirty="0"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89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</TotalTime>
  <Words>534</Words>
  <Application>Microsoft Office PowerPoint</Application>
  <PresentationFormat>On-screen Show (4:3)</PresentationFormat>
  <Paragraphs>129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Cambria</vt:lpstr>
      <vt:lpstr>Cambria Math</vt:lpstr>
      <vt:lpstr>Shonar Bangla</vt:lpstr>
      <vt:lpstr>Times New Roman</vt:lpstr>
      <vt:lpstr>Vrinda</vt:lpstr>
      <vt:lpstr>Wingdings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</dc:creator>
  <cp:lastModifiedBy>WIN</cp:lastModifiedBy>
  <cp:revision>185</cp:revision>
  <dcterms:created xsi:type="dcterms:W3CDTF">2017-09-18T08:49:02Z</dcterms:created>
  <dcterms:modified xsi:type="dcterms:W3CDTF">2017-10-07T02:53:42Z</dcterms:modified>
</cp:coreProperties>
</file>